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sldIdLst>
    <p:sldId id="260" r:id="rId2"/>
    <p:sldId id="259" r:id="rId3"/>
    <p:sldId id="387" r:id="rId4"/>
    <p:sldId id="384" r:id="rId5"/>
    <p:sldId id="394" r:id="rId6"/>
    <p:sldId id="386" r:id="rId7"/>
    <p:sldId id="385" r:id="rId8"/>
    <p:sldId id="392" r:id="rId9"/>
    <p:sldId id="388" r:id="rId10"/>
    <p:sldId id="393" r:id="rId11"/>
    <p:sldId id="397" r:id="rId12"/>
    <p:sldId id="389" r:id="rId13"/>
    <p:sldId id="396" r:id="rId14"/>
    <p:sldId id="395" r:id="rId15"/>
    <p:sldId id="391"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Stumbo" initials="WS" lastIdx="1" clrIdx="0">
    <p:extLst>
      <p:ext uri="{19B8F6BF-5375-455C-9EA6-DF929625EA0E}">
        <p15:presenceInfo xmlns:p15="http://schemas.microsoft.com/office/powerpoint/2012/main" userId="S::wksvse@rit.edu::4f6a4d73-199e-4dc9-8bda-6f3979f8426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6" autoAdjust="0"/>
    <p:restoredTop sz="80727" autoAdjust="0"/>
  </p:normalViewPr>
  <p:slideViewPr>
    <p:cSldViewPr>
      <p:cViewPr varScale="1">
        <p:scale>
          <a:sx n="202" d="100"/>
          <a:sy n="202" d="100"/>
        </p:scale>
        <p:origin x="2045" y="134"/>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30DA39-458D-4079-95AC-FA3EC5841FAF}" type="datetimeFigureOut">
              <a:rPr lang="en-US" smtClean="0"/>
              <a:t>4/18/2023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6D02F2-783E-4D14-B40A-05C5943ABCD1}" type="slidenum">
              <a:rPr lang="en-US" smtClean="0"/>
              <a:t>‹#›</a:t>
            </a:fld>
            <a:endParaRPr lang="en-US"/>
          </a:p>
        </p:txBody>
      </p:sp>
    </p:spTree>
    <p:extLst>
      <p:ext uri="{BB962C8B-B14F-4D97-AF65-F5344CB8AC3E}">
        <p14:creationId xmlns:p14="http://schemas.microsoft.com/office/powerpoint/2010/main" val="11359949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3735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72094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07043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3E28D29-1ECB-41DF-951B-2A23F95AD026}" type="datetimeFigureOut">
              <a:rPr lang="en-US" dirty="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28E3F4F-51B2-42EE-AFA2-40C4572185CC}" type="slidenum">
              <a:rPr lang="en-US" dirty="0"/>
              <a:t>‹#›</a:t>
            </a:fld>
            <a:endParaRPr lang="en-US" dirty="0"/>
          </a:p>
        </p:txBody>
      </p:sp>
    </p:spTree>
    <p:extLst>
      <p:ext uri="{BB962C8B-B14F-4D97-AF65-F5344CB8AC3E}">
        <p14:creationId xmlns:p14="http://schemas.microsoft.com/office/powerpoint/2010/main" val="720971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4/18/2023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5057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9889505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4/18/2023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6161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4/18/2023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656374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4/18/2023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20236026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96DFF08F-DC6B-4601-B491-B0F83F6DD2DA}" type="datetimeFigureOut">
              <a:rPr lang="en-US" dirty="0"/>
              <a:pPr/>
              <a:t>4/18/2023</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366653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4/18/2023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0783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4/18/2023</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9785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hyperlink" Target="https://arxiv.org/pdf/2202.05505.pdf" TargetMode="External"/><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hyperlink" Target="http://nap.nationalacademies.org/25196"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D9F02-44C0-4A2F-BC09-59F7C4405C3D}"/>
              </a:ext>
            </a:extLst>
          </p:cNvPr>
          <p:cNvSpPr>
            <a:spLocks noGrp="1"/>
          </p:cNvSpPr>
          <p:nvPr>
            <p:ph type="title"/>
          </p:nvPr>
        </p:nvSpPr>
        <p:spPr/>
        <p:txBody>
          <a:bodyPr/>
          <a:lstStyle/>
          <a:p>
            <a:r>
              <a:rPr lang="en-US" dirty="0"/>
              <a:t>Software Architecture and Quantum Computing</a:t>
            </a:r>
          </a:p>
        </p:txBody>
      </p:sp>
      <p:sp>
        <p:nvSpPr>
          <p:cNvPr id="5" name="Text Placeholder 4">
            <a:extLst>
              <a:ext uri="{FF2B5EF4-FFF2-40B4-BE49-F238E27FC236}">
                <a16:creationId xmlns:a16="http://schemas.microsoft.com/office/drawing/2014/main" id="{3C908787-9CB8-4455-9346-53DF9BE575E3}"/>
              </a:ext>
            </a:extLst>
          </p:cNvPr>
          <p:cNvSpPr>
            <a:spLocks noGrp="1"/>
          </p:cNvSpPr>
          <p:nvPr>
            <p:ph type="body" sz="half" idx="2"/>
          </p:nvPr>
        </p:nvSpPr>
        <p:spPr/>
        <p:txBody>
          <a:bodyPr/>
          <a:lstStyle/>
          <a:p>
            <a:endParaRPr lang="en-US" dirty="0"/>
          </a:p>
        </p:txBody>
      </p:sp>
      <p:sp>
        <p:nvSpPr>
          <p:cNvPr id="6" name="Rectangle 5">
            <a:extLst>
              <a:ext uri="{FF2B5EF4-FFF2-40B4-BE49-F238E27FC236}">
                <a16:creationId xmlns:a16="http://schemas.microsoft.com/office/drawing/2014/main" id="{0B5C46C8-3C56-4988-8A7B-BAA52155E48A}"/>
              </a:ext>
            </a:extLst>
          </p:cNvPr>
          <p:cNvSpPr/>
          <p:nvPr/>
        </p:nvSpPr>
        <p:spPr>
          <a:xfrm>
            <a:off x="4617719" y="6552307"/>
            <a:ext cx="4450081" cy="261610"/>
          </a:xfrm>
          <a:prstGeom prst="rect">
            <a:avLst/>
          </a:prstGeom>
        </p:spPr>
        <p:txBody>
          <a:bodyPr wrap="square">
            <a:spAutoFit/>
          </a:bodyPr>
          <a:lstStyle/>
          <a:p>
            <a:r>
              <a:rPr lang="en-US" sz="1100" dirty="0">
                <a:solidFill>
                  <a:schemeClr val="bg1"/>
                </a:solidFill>
              </a:rPr>
              <a:t>https://planetpailly.com/2019/05/17/sciency-words-schrodingers-cat/</a:t>
            </a:r>
          </a:p>
        </p:txBody>
      </p:sp>
      <p:pic>
        <p:nvPicPr>
          <p:cNvPr id="4" name="Picture 3">
            <a:extLst>
              <a:ext uri="{FF2B5EF4-FFF2-40B4-BE49-F238E27FC236}">
                <a16:creationId xmlns:a16="http://schemas.microsoft.com/office/drawing/2014/main" id="{826780D9-8A1F-39FD-5C3A-8751C775E78C}"/>
              </a:ext>
            </a:extLst>
          </p:cNvPr>
          <p:cNvPicPr>
            <a:picLocks noChangeAspect="1"/>
          </p:cNvPicPr>
          <p:nvPr/>
        </p:nvPicPr>
        <p:blipFill>
          <a:blip r:embed="rId2"/>
          <a:stretch>
            <a:fillRect/>
          </a:stretch>
        </p:blipFill>
        <p:spPr>
          <a:xfrm>
            <a:off x="1676400" y="22671"/>
            <a:ext cx="5417389" cy="4866468"/>
          </a:xfrm>
          <a:prstGeom prst="rect">
            <a:avLst/>
          </a:prstGeom>
        </p:spPr>
      </p:pic>
    </p:spTree>
    <p:extLst>
      <p:ext uri="{BB962C8B-B14F-4D97-AF65-F5344CB8AC3E}">
        <p14:creationId xmlns:p14="http://schemas.microsoft.com/office/powerpoint/2010/main" val="10689050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7DE9-BCE9-02A8-FC98-3C9AD99809D1}"/>
              </a:ext>
            </a:extLst>
          </p:cNvPr>
          <p:cNvSpPr>
            <a:spLocks noGrp="1"/>
          </p:cNvSpPr>
          <p:nvPr>
            <p:ph type="title"/>
          </p:nvPr>
        </p:nvSpPr>
        <p:spPr/>
        <p:txBody>
          <a:bodyPr/>
          <a:lstStyle/>
          <a:p>
            <a:r>
              <a:rPr lang="en-US" dirty="0"/>
              <a:t>What Changes with Quantum Computing?</a:t>
            </a:r>
          </a:p>
        </p:txBody>
      </p:sp>
      <p:sp>
        <p:nvSpPr>
          <p:cNvPr id="6" name="TextBox 5">
            <a:extLst>
              <a:ext uri="{FF2B5EF4-FFF2-40B4-BE49-F238E27FC236}">
                <a16:creationId xmlns:a16="http://schemas.microsoft.com/office/drawing/2014/main" id="{F7964237-E263-274D-BCF3-D9424E0877F7}"/>
              </a:ext>
            </a:extLst>
          </p:cNvPr>
          <p:cNvSpPr txBox="1"/>
          <p:nvPr/>
        </p:nvSpPr>
        <p:spPr>
          <a:xfrm>
            <a:off x="1600200" y="1922726"/>
            <a:ext cx="5105400" cy="830997"/>
          </a:xfrm>
          <a:prstGeom prst="rect">
            <a:avLst/>
          </a:prstGeom>
          <a:noFill/>
        </p:spPr>
        <p:txBody>
          <a:bodyPr wrap="square" rtlCol="0">
            <a:spAutoFit/>
          </a:bodyPr>
          <a:lstStyle/>
          <a:p>
            <a:r>
              <a:rPr lang="en-US" sz="1600" dirty="0"/>
              <a:t>Continuing those calculations and adding in the time* it takes a classical computer to the operation of a collection of qubits</a:t>
            </a:r>
          </a:p>
        </p:txBody>
      </p:sp>
      <p:sp>
        <p:nvSpPr>
          <p:cNvPr id="8" name="TextBox 7">
            <a:extLst>
              <a:ext uri="{FF2B5EF4-FFF2-40B4-BE49-F238E27FC236}">
                <a16:creationId xmlns:a16="http://schemas.microsoft.com/office/drawing/2014/main" id="{E5A07720-A062-84B8-D2B8-1696763B9146}"/>
              </a:ext>
            </a:extLst>
          </p:cNvPr>
          <p:cNvSpPr txBox="1"/>
          <p:nvPr/>
        </p:nvSpPr>
        <p:spPr>
          <a:xfrm>
            <a:off x="4724400" y="6477000"/>
            <a:ext cx="4572000" cy="246221"/>
          </a:xfrm>
          <a:prstGeom prst="rect">
            <a:avLst/>
          </a:prstGeom>
          <a:noFill/>
        </p:spPr>
        <p:txBody>
          <a:bodyPr wrap="square">
            <a:spAutoFit/>
          </a:bodyPr>
          <a:lstStyle/>
          <a:p>
            <a:r>
              <a:rPr lang="en-US" sz="1000" dirty="0"/>
              <a:t>https://vincentlauzon.com/2018/03/21/quantum-computing-how-does-it-scale/</a:t>
            </a:r>
          </a:p>
        </p:txBody>
      </p:sp>
      <p:pic>
        <p:nvPicPr>
          <p:cNvPr id="4" name="Picture 3">
            <a:extLst>
              <a:ext uri="{FF2B5EF4-FFF2-40B4-BE49-F238E27FC236}">
                <a16:creationId xmlns:a16="http://schemas.microsoft.com/office/drawing/2014/main" id="{1F78E105-036C-DD59-94F4-B8B880387439}"/>
              </a:ext>
            </a:extLst>
          </p:cNvPr>
          <p:cNvPicPr>
            <a:picLocks noChangeAspect="1"/>
          </p:cNvPicPr>
          <p:nvPr/>
        </p:nvPicPr>
        <p:blipFill>
          <a:blip r:embed="rId2"/>
          <a:stretch>
            <a:fillRect/>
          </a:stretch>
        </p:blipFill>
        <p:spPr>
          <a:xfrm>
            <a:off x="1672434" y="3035763"/>
            <a:ext cx="4960931" cy="2485732"/>
          </a:xfrm>
          <a:prstGeom prst="rect">
            <a:avLst/>
          </a:prstGeom>
        </p:spPr>
      </p:pic>
      <p:sp>
        <p:nvSpPr>
          <p:cNvPr id="7" name="TextBox 6">
            <a:extLst>
              <a:ext uri="{FF2B5EF4-FFF2-40B4-BE49-F238E27FC236}">
                <a16:creationId xmlns:a16="http://schemas.microsoft.com/office/drawing/2014/main" id="{DEB23319-EAEB-EC73-C6E3-B128B0A033E5}"/>
              </a:ext>
            </a:extLst>
          </p:cNvPr>
          <p:cNvSpPr txBox="1"/>
          <p:nvPr/>
        </p:nvSpPr>
        <p:spPr>
          <a:xfrm>
            <a:off x="5236262" y="5943600"/>
            <a:ext cx="3901440" cy="276999"/>
          </a:xfrm>
          <a:prstGeom prst="rect">
            <a:avLst/>
          </a:prstGeom>
          <a:noFill/>
        </p:spPr>
        <p:txBody>
          <a:bodyPr wrap="square" rtlCol="0">
            <a:spAutoFit/>
          </a:bodyPr>
          <a:lstStyle/>
          <a:p>
            <a:r>
              <a:rPr lang="en-US" sz="1200" dirty="0"/>
              <a:t>* For time we’re assuming 3 Billion operations per second</a:t>
            </a:r>
          </a:p>
        </p:txBody>
      </p:sp>
    </p:spTree>
    <p:extLst>
      <p:ext uri="{BB962C8B-B14F-4D97-AF65-F5344CB8AC3E}">
        <p14:creationId xmlns:p14="http://schemas.microsoft.com/office/powerpoint/2010/main" val="57421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58553-5A00-70E6-9C42-73AF660B7628}"/>
              </a:ext>
            </a:extLst>
          </p:cNvPr>
          <p:cNvSpPr>
            <a:spLocks noGrp="1"/>
          </p:cNvSpPr>
          <p:nvPr>
            <p:ph type="title"/>
          </p:nvPr>
        </p:nvSpPr>
        <p:spPr/>
        <p:txBody>
          <a:bodyPr/>
          <a:lstStyle/>
          <a:p>
            <a:r>
              <a:rPr lang="en-US" dirty="0"/>
              <a:t>Architectural Process</a:t>
            </a:r>
          </a:p>
        </p:txBody>
      </p:sp>
      <p:pic>
        <p:nvPicPr>
          <p:cNvPr id="4" name="Picture 3">
            <a:extLst>
              <a:ext uri="{FF2B5EF4-FFF2-40B4-BE49-F238E27FC236}">
                <a16:creationId xmlns:a16="http://schemas.microsoft.com/office/drawing/2014/main" id="{F6F4BD77-FB7F-B9B3-F706-A22F6E097600}"/>
              </a:ext>
            </a:extLst>
          </p:cNvPr>
          <p:cNvPicPr>
            <a:picLocks noChangeAspect="1"/>
          </p:cNvPicPr>
          <p:nvPr/>
        </p:nvPicPr>
        <p:blipFill>
          <a:blip r:embed="rId2"/>
          <a:stretch>
            <a:fillRect/>
          </a:stretch>
        </p:blipFill>
        <p:spPr>
          <a:xfrm>
            <a:off x="1524000" y="1828800"/>
            <a:ext cx="5974373" cy="4278943"/>
          </a:xfrm>
          <a:prstGeom prst="rect">
            <a:avLst/>
          </a:prstGeom>
        </p:spPr>
      </p:pic>
    </p:spTree>
    <p:extLst>
      <p:ext uri="{BB962C8B-B14F-4D97-AF65-F5344CB8AC3E}">
        <p14:creationId xmlns:p14="http://schemas.microsoft.com/office/powerpoint/2010/main" val="1863606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9238A-76CE-4DD6-F2B3-EB5993B377E3}"/>
              </a:ext>
            </a:extLst>
          </p:cNvPr>
          <p:cNvSpPr>
            <a:spLocks noGrp="1"/>
          </p:cNvSpPr>
          <p:nvPr>
            <p:ph type="title"/>
          </p:nvPr>
        </p:nvSpPr>
        <p:spPr/>
        <p:txBody>
          <a:bodyPr/>
          <a:lstStyle/>
          <a:p>
            <a:r>
              <a:rPr lang="en-US" dirty="0"/>
              <a:t>What New Problems Exist?</a:t>
            </a:r>
          </a:p>
        </p:txBody>
      </p:sp>
      <p:pic>
        <p:nvPicPr>
          <p:cNvPr id="5" name="Picture 4">
            <a:extLst>
              <a:ext uri="{FF2B5EF4-FFF2-40B4-BE49-F238E27FC236}">
                <a16:creationId xmlns:a16="http://schemas.microsoft.com/office/drawing/2014/main" id="{EFCCDFE3-9C19-0462-ACA6-97D071AE2EBD}"/>
              </a:ext>
            </a:extLst>
          </p:cNvPr>
          <p:cNvPicPr>
            <a:picLocks noChangeAspect="1"/>
          </p:cNvPicPr>
          <p:nvPr/>
        </p:nvPicPr>
        <p:blipFill>
          <a:blip r:embed="rId2"/>
          <a:stretch>
            <a:fillRect/>
          </a:stretch>
        </p:blipFill>
        <p:spPr>
          <a:xfrm>
            <a:off x="899160" y="1756883"/>
            <a:ext cx="7391400" cy="4750362"/>
          </a:xfrm>
          <a:prstGeom prst="rect">
            <a:avLst/>
          </a:prstGeom>
        </p:spPr>
      </p:pic>
      <p:sp>
        <p:nvSpPr>
          <p:cNvPr id="6" name="TextBox 5">
            <a:extLst>
              <a:ext uri="{FF2B5EF4-FFF2-40B4-BE49-F238E27FC236}">
                <a16:creationId xmlns:a16="http://schemas.microsoft.com/office/drawing/2014/main" id="{90751E06-0656-A03D-6280-BCC38E09A8DD}"/>
              </a:ext>
            </a:extLst>
          </p:cNvPr>
          <p:cNvSpPr txBox="1"/>
          <p:nvPr/>
        </p:nvSpPr>
        <p:spPr>
          <a:xfrm>
            <a:off x="4876800" y="6571396"/>
            <a:ext cx="4267200" cy="246221"/>
          </a:xfrm>
          <a:prstGeom prst="rect">
            <a:avLst/>
          </a:prstGeom>
          <a:noFill/>
        </p:spPr>
        <p:txBody>
          <a:bodyPr wrap="square" rtlCol="0">
            <a:spAutoFit/>
          </a:bodyPr>
          <a:lstStyle/>
          <a:p>
            <a:r>
              <a:rPr lang="en-US" sz="1000" dirty="0">
                <a:hlinkClick r:id="rId3"/>
              </a:rPr>
              <a:t>Software Architecture for Quantum Computing Systems – A Systematic Review</a:t>
            </a:r>
            <a:endParaRPr lang="en-US" sz="1000" dirty="0"/>
          </a:p>
        </p:txBody>
      </p:sp>
    </p:spTree>
    <p:extLst>
      <p:ext uri="{BB962C8B-B14F-4D97-AF65-F5344CB8AC3E}">
        <p14:creationId xmlns:p14="http://schemas.microsoft.com/office/powerpoint/2010/main" val="14972733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16CBBA-B3E0-B741-2DD7-29C50053D6BB}"/>
              </a:ext>
            </a:extLst>
          </p:cNvPr>
          <p:cNvSpPr>
            <a:spLocks noGrp="1"/>
          </p:cNvSpPr>
          <p:nvPr>
            <p:ph type="title"/>
          </p:nvPr>
        </p:nvSpPr>
        <p:spPr/>
        <p:txBody>
          <a:bodyPr/>
          <a:lstStyle/>
          <a:p>
            <a:r>
              <a:rPr lang="en-US" dirty="0"/>
              <a:t>More Problems</a:t>
            </a:r>
          </a:p>
        </p:txBody>
      </p:sp>
      <p:sp>
        <p:nvSpPr>
          <p:cNvPr id="4" name="Content Placeholder 3">
            <a:extLst>
              <a:ext uri="{FF2B5EF4-FFF2-40B4-BE49-F238E27FC236}">
                <a16:creationId xmlns:a16="http://schemas.microsoft.com/office/drawing/2014/main" id="{8A9C4744-A4D7-D5BF-618E-4E51FE9F5839}"/>
              </a:ext>
            </a:extLst>
          </p:cNvPr>
          <p:cNvSpPr>
            <a:spLocks noGrp="1"/>
          </p:cNvSpPr>
          <p:nvPr>
            <p:ph idx="1"/>
          </p:nvPr>
        </p:nvSpPr>
        <p:spPr/>
        <p:txBody>
          <a:bodyPr>
            <a:normAutofit/>
          </a:bodyPr>
          <a:lstStyle/>
          <a:p>
            <a:r>
              <a:rPr lang="en-US" dirty="0"/>
              <a:t>The specification, verification, and debugging of quantum programs is an extremely difficult problem:</a:t>
            </a:r>
          </a:p>
          <a:p>
            <a:pPr lvl="1"/>
            <a:r>
              <a:rPr lang="en-US" dirty="0"/>
              <a:t>Complexity of QC software and hardware makes their correct design extremely difficult</a:t>
            </a:r>
          </a:p>
          <a:p>
            <a:pPr lvl="1"/>
            <a:r>
              <a:rPr lang="en-US" dirty="0"/>
              <a:t>Intractability of QC simulation limits the amount of predesign testing and simulation available to developers</a:t>
            </a:r>
          </a:p>
          <a:p>
            <a:pPr lvl="1"/>
            <a:r>
              <a:rPr lang="en-US" dirty="0"/>
              <a:t>The nature of QC systems is that measurement collapses the state; therefore, conventional debugging methods based on measuring program variables during program execution would disrupt execution and so cannot be used</a:t>
            </a:r>
          </a:p>
        </p:txBody>
      </p:sp>
      <p:sp>
        <p:nvSpPr>
          <p:cNvPr id="8" name="TextBox 7">
            <a:extLst>
              <a:ext uri="{FF2B5EF4-FFF2-40B4-BE49-F238E27FC236}">
                <a16:creationId xmlns:a16="http://schemas.microsoft.com/office/drawing/2014/main" id="{17A4054B-97E9-1EED-ED70-333B707A9736}"/>
              </a:ext>
            </a:extLst>
          </p:cNvPr>
          <p:cNvSpPr txBox="1"/>
          <p:nvPr/>
        </p:nvSpPr>
        <p:spPr>
          <a:xfrm>
            <a:off x="6096000" y="6477000"/>
            <a:ext cx="2895600" cy="246221"/>
          </a:xfrm>
          <a:prstGeom prst="rect">
            <a:avLst/>
          </a:prstGeom>
          <a:noFill/>
        </p:spPr>
        <p:txBody>
          <a:bodyPr wrap="square">
            <a:spAutoFit/>
          </a:bodyPr>
          <a:lstStyle/>
          <a:p>
            <a:r>
              <a:rPr lang="en-US" sz="1000" dirty="0">
                <a:hlinkClick r:id="rId2"/>
              </a:rPr>
              <a:t>Quantum Computing: Progress and Prospects (2019)</a:t>
            </a:r>
            <a:endParaRPr lang="en-US" sz="1000" dirty="0"/>
          </a:p>
        </p:txBody>
      </p:sp>
    </p:spTree>
    <p:extLst>
      <p:ext uri="{BB962C8B-B14F-4D97-AF65-F5344CB8AC3E}">
        <p14:creationId xmlns:p14="http://schemas.microsoft.com/office/powerpoint/2010/main" val="38824114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6E4E5-5CC8-CD01-8C46-AE059808346B}"/>
              </a:ext>
            </a:extLst>
          </p:cNvPr>
          <p:cNvSpPr>
            <a:spLocks noGrp="1"/>
          </p:cNvSpPr>
          <p:nvPr>
            <p:ph type="title"/>
          </p:nvPr>
        </p:nvSpPr>
        <p:spPr/>
        <p:txBody>
          <a:bodyPr/>
          <a:lstStyle/>
          <a:p>
            <a:r>
              <a:rPr lang="en-US" dirty="0"/>
              <a:t>Patterns for Quantum Computing</a:t>
            </a:r>
          </a:p>
        </p:txBody>
      </p:sp>
      <p:sp>
        <p:nvSpPr>
          <p:cNvPr id="3" name="Content Placeholder 2">
            <a:extLst>
              <a:ext uri="{FF2B5EF4-FFF2-40B4-BE49-F238E27FC236}">
                <a16:creationId xmlns:a16="http://schemas.microsoft.com/office/drawing/2014/main" id="{0A3CDAF7-4288-858E-426C-919E2D211722}"/>
              </a:ext>
            </a:extLst>
          </p:cNvPr>
          <p:cNvSpPr>
            <a:spLocks noGrp="1"/>
          </p:cNvSpPr>
          <p:nvPr>
            <p:ph idx="1"/>
          </p:nvPr>
        </p:nvSpPr>
        <p:spPr/>
        <p:txBody>
          <a:bodyPr/>
          <a:lstStyle/>
          <a:p>
            <a:r>
              <a:rPr lang="en-US" dirty="0"/>
              <a:t>Layered Pattern:</a:t>
            </a:r>
          </a:p>
          <a:p>
            <a:r>
              <a:rPr lang="en-US" dirty="0"/>
              <a:t>Pipe and Filter Pattern:</a:t>
            </a:r>
          </a:p>
          <a:p>
            <a:r>
              <a:rPr lang="en-US" dirty="0"/>
              <a:t>Composite Design Pattern</a:t>
            </a:r>
          </a:p>
          <a:p>
            <a:r>
              <a:rPr lang="en-US" dirty="0"/>
              <a:t>Prototype Design Pattern</a:t>
            </a:r>
          </a:p>
          <a:p>
            <a:r>
              <a:rPr lang="en-US" dirty="0"/>
              <a:t>Recursive Containment</a:t>
            </a:r>
          </a:p>
          <a:p>
            <a:r>
              <a:rPr lang="en-US" dirty="0"/>
              <a:t>Two-Qubit Gate Pattern</a:t>
            </a:r>
          </a:p>
        </p:txBody>
      </p:sp>
    </p:spTree>
    <p:extLst>
      <p:ext uri="{BB962C8B-B14F-4D97-AF65-F5344CB8AC3E}">
        <p14:creationId xmlns:p14="http://schemas.microsoft.com/office/powerpoint/2010/main" val="1613156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5EB06-4348-6630-39C2-791233879F31}"/>
              </a:ext>
            </a:extLst>
          </p:cNvPr>
          <p:cNvSpPr>
            <a:spLocks noGrp="1"/>
          </p:cNvSpPr>
          <p:nvPr>
            <p:ph type="title"/>
          </p:nvPr>
        </p:nvSpPr>
        <p:spPr/>
        <p:txBody>
          <a:bodyPr>
            <a:normAutofit fontScale="90000"/>
          </a:bodyPr>
          <a:lstStyle/>
          <a:p>
            <a:r>
              <a:rPr lang="en-US" dirty="0"/>
              <a:t>What is the path to integrate Classic and Quantum Computing?</a:t>
            </a:r>
          </a:p>
        </p:txBody>
      </p:sp>
      <p:sp>
        <p:nvSpPr>
          <p:cNvPr id="3" name="Content Placeholder 2">
            <a:extLst>
              <a:ext uri="{FF2B5EF4-FFF2-40B4-BE49-F238E27FC236}">
                <a16:creationId xmlns:a16="http://schemas.microsoft.com/office/drawing/2014/main" id="{E080A73F-867E-589D-BF6F-A19F9644A81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413595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90874-6475-42EC-A4AF-6574E248FB68}"/>
              </a:ext>
            </a:extLst>
          </p:cNvPr>
          <p:cNvSpPr>
            <a:spLocks noGrp="1"/>
          </p:cNvSpPr>
          <p:nvPr>
            <p:ph type="title"/>
          </p:nvPr>
        </p:nvSpPr>
        <p:spPr/>
        <p:txBody>
          <a:bodyPr>
            <a:normAutofit/>
          </a:bodyPr>
          <a:lstStyle/>
          <a:p>
            <a:br>
              <a:rPr lang="en-US" dirty="0"/>
            </a:br>
            <a:r>
              <a:rPr lang="en-US" dirty="0"/>
              <a:t>What is Quantum Computing?</a:t>
            </a:r>
          </a:p>
        </p:txBody>
      </p:sp>
      <p:sp>
        <p:nvSpPr>
          <p:cNvPr id="3" name="Text Placeholder 2">
            <a:extLst>
              <a:ext uri="{FF2B5EF4-FFF2-40B4-BE49-F238E27FC236}">
                <a16:creationId xmlns:a16="http://schemas.microsoft.com/office/drawing/2014/main" id="{9AEB2031-C614-438B-9CD3-620FA8627264}"/>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534296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77413B-B3FC-B440-4707-02DE2C0CA4EF}"/>
              </a:ext>
            </a:extLst>
          </p:cNvPr>
          <p:cNvSpPr>
            <a:spLocks noGrp="1"/>
          </p:cNvSpPr>
          <p:nvPr>
            <p:ph type="title"/>
          </p:nvPr>
        </p:nvSpPr>
        <p:spPr/>
        <p:txBody>
          <a:bodyPr/>
          <a:lstStyle/>
          <a:p>
            <a:r>
              <a:rPr lang="en-US" dirty="0"/>
              <a:t>Quantum Mechanics</a:t>
            </a:r>
          </a:p>
        </p:txBody>
      </p:sp>
      <p:sp>
        <p:nvSpPr>
          <p:cNvPr id="5" name="Content Placeholder 4">
            <a:extLst>
              <a:ext uri="{FF2B5EF4-FFF2-40B4-BE49-F238E27FC236}">
                <a16:creationId xmlns:a16="http://schemas.microsoft.com/office/drawing/2014/main" id="{174E4CDC-A451-E6C8-1AF2-28A3D60C1FE4}"/>
              </a:ext>
            </a:extLst>
          </p:cNvPr>
          <p:cNvSpPr>
            <a:spLocks noGrp="1"/>
          </p:cNvSpPr>
          <p:nvPr>
            <p:ph idx="1"/>
          </p:nvPr>
        </p:nvSpPr>
        <p:spPr/>
        <p:txBody>
          <a:bodyPr>
            <a:normAutofit lnSpcReduction="10000"/>
          </a:bodyPr>
          <a:lstStyle/>
          <a:p>
            <a:r>
              <a:rPr lang="en-US" dirty="0"/>
              <a:t>It’s all about probability – and uncertainty.  </a:t>
            </a:r>
          </a:p>
          <a:p>
            <a:pPr marL="201168" lvl="1" indent="0">
              <a:buNone/>
            </a:pPr>
            <a:endParaRPr lang="en-US" dirty="0"/>
          </a:p>
          <a:p>
            <a:pPr marL="201168" lvl="1" indent="0">
              <a:buNone/>
            </a:pPr>
            <a:r>
              <a:rPr lang="en-US" b="1" i="1" dirty="0"/>
              <a:t>The more precisely the position is determined, the less precisely the momentum is known in this instant, and vice versa</a:t>
            </a:r>
            <a:r>
              <a:rPr lang="en-US" dirty="0"/>
              <a:t>. </a:t>
            </a:r>
          </a:p>
          <a:p>
            <a:pPr marL="201168" lvl="1" indent="0" algn="r">
              <a:buNone/>
            </a:pPr>
            <a:r>
              <a:rPr lang="en-US" dirty="0"/>
              <a:t>Werner Heisenberg	</a:t>
            </a:r>
          </a:p>
          <a:p>
            <a:r>
              <a:rPr lang="en-US" dirty="0"/>
              <a:t>Quantum mechanics is the best tool we have to understand how the universe works on its smallest scales. Everything we can see around us, from far-off galaxies to our own bodies, is made up of subatomic particles, unimaginably tiny entities whose interactions produce the macroscopic effects we experience day-to-day. While it’s tempting to imagine that these interactions obey the laws of physics that we’re familiar with in our everyday lives, they are actually much </a:t>
            </a:r>
            <a:r>
              <a:rPr lang="en-US" dirty="0" err="1"/>
              <a:t>much</a:t>
            </a:r>
            <a:r>
              <a:rPr lang="en-US" dirty="0"/>
              <a:t> stranger.</a:t>
            </a:r>
          </a:p>
          <a:p>
            <a:pPr algn="r"/>
            <a:r>
              <a:rPr lang="en-US" sz="1600" dirty="0"/>
              <a:t>The New Scientist</a:t>
            </a:r>
          </a:p>
        </p:txBody>
      </p:sp>
    </p:spTree>
    <p:extLst>
      <p:ext uri="{BB962C8B-B14F-4D97-AF65-F5344CB8AC3E}">
        <p14:creationId xmlns:p14="http://schemas.microsoft.com/office/powerpoint/2010/main" val="2312552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80679B-743F-4B0D-8E86-18559EAC25CA}"/>
              </a:ext>
            </a:extLst>
          </p:cNvPr>
          <p:cNvSpPr>
            <a:spLocks noGrp="1"/>
          </p:cNvSpPr>
          <p:nvPr>
            <p:ph type="title"/>
          </p:nvPr>
        </p:nvSpPr>
        <p:spPr/>
        <p:txBody>
          <a:bodyPr/>
          <a:lstStyle/>
          <a:p>
            <a:r>
              <a:rPr lang="en-US" dirty="0"/>
              <a:t>The very brief history of Quantum Computing</a:t>
            </a:r>
          </a:p>
        </p:txBody>
      </p:sp>
      <p:sp>
        <p:nvSpPr>
          <p:cNvPr id="5" name="Content Placeholder 4">
            <a:extLst>
              <a:ext uri="{FF2B5EF4-FFF2-40B4-BE49-F238E27FC236}">
                <a16:creationId xmlns:a16="http://schemas.microsoft.com/office/drawing/2014/main" id="{4C9A3282-2B03-4F15-8446-FE53F34612EE}"/>
              </a:ext>
            </a:extLst>
          </p:cNvPr>
          <p:cNvSpPr>
            <a:spLocks noGrp="1"/>
          </p:cNvSpPr>
          <p:nvPr>
            <p:ph idx="1"/>
          </p:nvPr>
        </p:nvSpPr>
        <p:spPr/>
        <p:txBody>
          <a:bodyPr>
            <a:normAutofit fontScale="92500" lnSpcReduction="10000"/>
          </a:bodyPr>
          <a:lstStyle/>
          <a:p>
            <a:pPr marL="457200" indent="-457200">
              <a:buFont typeface="+mj-lt"/>
              <a:buAutoNum type="arabicPeriod"/>
            </a:pPr>
            <a:r>
              <a:rPr lang="en-US" dirty="0"/>
              <a:t>1982:  Richard Feynman discusses the idea of a machine that would operate on Quantum Mechanical Principles.  Create a Quantum System to monitor another Quantum System, a Quantum Simulator</a:t>
            </a:r>
          </a:p>
          <a:p>
            <a:pPr marL="457200" indent="-457200">
              <a:buFont typeface="+mj-lt"/>
              <a:buAutoNum type="arabicPeriod"/>
            </a:pPr>
            <a:r>
              <a:rPr lang="en-US" dirty="0"/>
              <a:t>1985:  David Deutsch proposes the idea of a Quantum Turing Machine and provides an algorithm to run such a device.  A model of a Quantum Computer</a:t>
            </a:r>
          </a:p>
          <a:p>
            <a:pPr marL="457200" indent="-457200">
              <a:buFont typeface="+mj-lt"/>
              <a:buAutoNum type="arabicPeriod"/>
            </a:pPr>
            <a:r>
              <a:rPr lang="en-US" dirty="0"/>
              <a:t>1994:  Peter Shor proposes the first killer app for Quantum Computing, an algorithm that factorizes large number to their prime number counterparts exponentially faster than current computers.</a:t>
            </a:r>
            <a:br>
              <a:rPr lang="en-US" dirty="0"/>
            </a:br>
            <a:br>
              <a:rPr lang="en-US" dirty="0"/>
            </a:br>
            <a:r>
              <a:rPr lang="en-US" dirty="0"/>
              <a:t>In essence – a Quantum Computer would be able to break current encryption algorithms</a:t>
            </a:r>
            <a:br>
              <a:rPr lang="en-US" dirty="0"/>
            </a:br>
            <a:br>
              <a:rPr lang="en-US" dirty="0"/>
            </a:br>
            <a:r>
              <a:rPr lang="en-US" dirty="0"/>
              <a:t>At this point in time it’s all theory – no one has figured out how to build a Quantum Computer</a:t>
            </a:r>
          </a:p>
        </p:txBody>
      </p:sp>
    </p:spTree>
    <p:extLst>
      <p:ext uri="{BB962C8B-B14F-4D97-AF65-F5344CB8AC3E}">
        <p14:creationId xmlns:p14="http://schemas.microsoft.com/office/powerpoint/2010/main" val="208551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80679B-743F-4B0D-8E86-18559EAC25CA}"/>
              </a:ext>
            </a:extLst>
          </p:cNvPr>
          <p:cNvSpPr>
            <a:spLocks noGrp="1"/>
          </p:cNvSpPr>
          <p:nvPr>
            <p:ph type="title"/>
          </p:nvPr>
        </p:nvSpPr>
        <p:spPr/>
        <p:txBody>
          <a:bodyPr/>
          <a:lstStyle/>
          <a:p>
            <a:r>
              <a:rPr lang="en-US" dirty="0"/>
              <a:t>The very brief history of Quantum Computing</a:t>
            </a:r>
          </a:p>
        </p:txBody>
      </p:sp>
      <p:sp>
        <p:nvSpPr>
          <p:cNvPr id="5" name="Content Placeholder 4">
            <a:extLst>
              <a:ext uri="{FF2B5EF4-FFF2-40B4-BE49-F238E27FC236}">
                <a16:creationId xmlns:a16="http://schemas.microsoft.com/office/drawing/2014/main" id="{4C9A3282-2B03-4F15-8446-FE53F34612EE}"/>
              </a:ext>
            </a:extLst>
          </p:cNvPr>
          <p:cNvSpPr>
            <a:spLocks noGrp="1"/>
          </p:cNvSpPr>
          <p:nvPr>
            <p:ph idx="1"/>
          </p:nvPr>
        </p:nvSpPr>
        <p:spPr/>
        <p:txBody>
          <a:bodyPr>
            <a:normAutofit/>
          </a:bodyPr>
          <a:lstStyle/>
          <a:p>
            <a:pPr marL="457200" indent="-457200">
              <a:buFont typeface="+mj-lt"/>
              <a:buAutoNum type="arabicPeriod" startAt="4"/>
            </a:pPr>
            <a:r>
              <a:rPr lang="en-US" dirty="0"/>
              <a:t>1998:  The first quantum computer (2-qubit) that could be loaded with data and output a solution. Although their system was coherent for only a few nanoseconds and trivial from the perspective of solving meaningful problems, it demonstrated the principles of quantum computation. </a:t>
            </a:r>
          </a:p>
        </p:txBody>
      </p:sp>
      <p:pic>
        <p:nvPicPr>
          <p:cNvPr id="2" name="Picture 1">
            <a:extLst>
              <a:ext uri="{FF2B5EF4-FFF2-40B4-BE49-F238E27FC236}">
                <a16:creationId xmlns:a16="http://schemas.microsoft.com/office/drawing/2014/main" id="{B904EFDB-ADDE-B9EB-91A4-090BE86AC329}"/>
              </a:ext>
            </a:extLst>
          </p:cNvPr>
          <p:cNvPicPr>
            <a:picLocks noChangeAspect="1"/>
          </p:cNvPicPr>
          <p:nvPr/>
        </p:nvPicPr>
        <p:blipFill>
          <a:blip r:embed="rId2"/>
          <a:stretch>
            <a:fillRect/>
          </a:stretch>
        </p:blipFill>
        <p:spPr>
          <a:xfrm>
            <a:off x="1219200" y="3352800"/>
            <a:ext cx="4114800" cy="2931796"/>
          </a:xfrm>
          <a:prstGeom prst="rect">
            <a:avLst/>
          </a:prstGeom>
        </p:spPr>
      </p:pic>
    </p:spTree>
    <p:extLst>
      <p:ext uri="{BB962C8B-B14F-4D97-AF65-F5344CB8AC3E}">
        <p14:creationId xmlns:p14="http://schemas.microsoft.com/office/powerpoint/2010/main" val="379193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4DB9F7-1876-4786-0307-56EC397BB58D}"/>
              </a:ext>
            </a:extLst>
          </p:cNvPr>
          <p:cNvSpPr>
            <a:spLocks noGrp="1"/>
          </p:cNvSpPr>
          <p:nvPr>
            <p:ph type="title"/>
          </p:nvPr>
        </p:nvSpPr>
        <p:spPr/>
        <p:txBody>
          <a:bodyPr/>
          <a:lstStyle/>
          <a:p>
            <a:r>
              <a:rPr lang="en-US" dirty="0"/>
              <a:t>Birth of the Quantum Computer</a:t>
            </a:r>
          </a:p>
        </p:txBody>
      </p:sp>
      <p:sp>
        <p:nvSpPr>
          <p:cNvPr id="3" name="Content Placeholder 2">
            <a:extLst>
              <a:ext uri="{FF2B5EF4-FFF2-40B4-BE49-F238E27FC236}">
                <a16:creationId xmlns:a16="http://schemas.microsoft.com/office/drawing/2014/main" id="{80935F73-B415-47E1-81D5-B65C64FCA651}"/>
              </a:ext>
            </a:extLst>
          </p:cNvPr>
          <p:cNvSpPr>
            <a:spLocks noGrp="1"/>
          </p:cNvSpPr>
          <p:nvPr>
            <p:ph idx="1"/>
          </p:nvPr>
        </p:nvSpPr>
        <p:spPr/>
        <p:txBody>
          <a:bodyPr/>
          <a:lstStyle/>
          <a:p>
            <a:r>
              <a:rPr lang="en-US" dirty="0"/>
              <a:t>Two methods of creating Quantum Computers are developed:</a:t>
            </a:r>
          </a:p>
          <a:p>
            <a:pPr lvl="1"/>
            <a:r>
              <a:rPr lang="en-US" dirty="0"/>
              <a:t>Trapped Ions</a:t>
            </a:r>
          </a:p>
          <a:p>
            <a:pPr lvl="1"/>
            <a:r>
              <a:rPr lang="en-US" dirty="0"/>
              <a:t>Artificial Atoms – created by superconducting circuits</a:t>
            </a:r>
          </a:p>
          <a:p>
            <a:pPr lvl="1"/>
            <a:endParaRPr lang="en-US" dirty="0"/>
          </a:p>
          <a:p>
            <a:pPr marL="292608" lvl="1">
              <a:buNone/>
            </a:pPr>
            <a:r>
              <a:rPr lang="en-US" dirty="0"/>
              <a:t>This leads to the creating of the needed infrastructure:</a:t>
            </a:r>
          </a:p>
          <a:p>
            <a:pPr marL="578358" lvl="2" indent="-285750"/>
            <a:r>
              <a:rPr lang="en-US" sz="1800" dirty="0"/>
              <a:t>Qubit:  A quantum bit, the physical carrier of quantum information</a:t>
            </a:r>
          </a:p>
          <a:p>
            <a:pPr marL="761238" lvl="3" indent="-285750"/>
            <a:r>
              <a:rPr lang="en-US" dirty="0"/>
              <a:t>Consists of three components</a:t>
            </a:r>
          </a:p>
          <a:p>
            <a:pPr marL="944118" lvl="4" indent="-285750"/>
            <a:r>
              <a:rPr lang="en-US" dirty="0"/>
              <a:t>Probability the value is 1</a:t>
            </a:r>
          </a:p>
          <a:p>
            <a:pPr marL="944118" lvl="4" indent="-285750"/>
            <a:r>
              <a:rPr lang="en-US" dirty="0"/>
              <a:t>Probability the value is 0</a:t>
            </a:r>
          </a:p>
          <a:p>
            <a:pPr marL="944118" lvl="4" indent="-285750"/>
            <a:r>
              <a:rPr lang="en-US" dirty="0"/>
              <a:t>Phase, a ‘rotation’ of the qubit  </a:t>
            </a:r>
            <a:br>
              <a:rPr lang="en-US" dirty="0"/>
            </a:br>
            <a:endParaRPr lang="en-US" dirty="0"/>
          </a:p>
        </p:txBody>
      </p:sp>
      <p:pic>
        <p:nvPicPr>
          <p:cNvPr id="5" name="Picture 4">
            <a:extLst>
              <a:ext uri="{FF2B5EF4-FFF2-40B4-BE49-F238E27FC236}">
                <a16:creationId xmlns:a16="http://schemas.microsoft.com/office/drawing/2014/main" id="{774AAE3A-13E0-9E27-F1FF-895E89E5BD5A}"/>
              </a:ext>
            </a:extLst>
          </p:cNvPr>
          <p:cNvPicPr>
            <a:picLocks noChangeAspect="1"/>
          </p:cNvPicPr>
          <p:nvPr/>
        </p:nvPicPr>
        <p:blipFill>
          <a:blip r:embed="rId2"/>
          <a:stretch>
            <a:fillRect/>
          </a:stretch>
        </p:blipFill>
        <p:spPr>
          <a:xfrm>
            <a:off x="5791200" y="3810000"/>
            <a:ext cx="2286000" cy="2428239"/>
          </a:xfrm>
          <a:prstGeom prst="rect">
            <a:avLst/>
          </a:prstGeom>
        </p:spPr>
      </p:pic>
    </p:spTree>
    <p:extLst>
      <p:ext uri="{BB962C8B-B14F-4D97-AF65-F5344CB8AC3E}">
        <p14:creationId xmlns:p14="http://schemas.microsoft.com/office/powerpoint/2010/main" val="1631527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C82C2-BCDE-409D-B7A6-3BC2D9C774CF}"/>
              </a:ext>
            </a:extLst>
          </p:cNvPr>
          <p:cNvSpPr>
            <a:spLocks noGrp="1"/>
          </p:cNvSpPr>
          <p:nvPr>
            <p:ph type="title"/>
          </p:nvPr>
        </p:nvSpPr>
        <p:spPr/>
        <p:txBody>
          <a:bodyPr/>
          <a:lstStyle/>
          <a:p>
            <a:r>
              <a:rPr lang="en-US" dirty="0"/>
              <a:t>Quantum Computing Basics</a:t>
            </a:r>
          </a:p>
        </p:txBody>
      </p:sp>
      <p:sp>
        <p:nvSpPr>
          <p:cNvPr id="3" name="Content Placeholder 2">
            <a:extLst>
              <a:ext uri="{FF2B5EF4-FFF2-40B4-BE49-F238E27FC236}">
                <a16:creationId xmlns:a16="http://schemas.microsoft.com/office/drawing/2014/main" id="{69DF5D61-33F5-41B7-93EA-AE9D27AEBC2C}"/>
              </a:ext>
            </a:extLst>
          </p:cNvPr>
          <p:cNvSpPr>
            <a:spLocks noGrp="1"/>
          </p:cNvSpPr>
          <p:nvPr>
            <p:ph idx="1"/>
          </p:nvPr>
        </p:nvSpPr>
        <p:spPr/>
        <p:txBody>
          <a:bodyPr>
            <a:normAutofit lnSpcReduction="10000"/>
          </a:bodyPr>
          <a:lstStyle/>
          <a:p>
            <a:r>
              <a:rPr lang="en-US" sz="2800" i="1" u="sng" dirty="0"/>
              <a:t>Basic</a:t>
            </a:r>
            <a:r>
              <a:rPr lang="en-US" sz="2800" u="sng" dirty="0"/>
              <a:t> Concepts</a:t>
            </a:r>
          </a:p>
          <a:p>
            <a:r>
              <a:rPr lang="en-US" b="1" dirty="0"/>
              <a:t>Superposition</a:t>
            </a:r>
            <a:r>
              <a:rPr lang="en-US" dirty="0"/>
              <a:t>: Can be thought of as an equation that has more than one solution. When we solve </a:t>
            </a:r>
            <a:r>
              <a:rPr lang="en-US" i="1" dirty="0"/>
              <a:t>x</a:t>
            </a:r>
            <a:r>
              <a:rPr lang="en-US" baseline="30000" dirty="0"/>
              <a:t>2</a:t>
            </a:r>
            <a:r>
              <a:rPr lang="en-US" dirty="0"/>
              <a:t> = 4, </a:t>
            </a:r>
            <a:r>
              <a:rPr lang="en-US" i="1" dirty="0"/>
              <a:t>x</a:t>
            </a:r>
            <a:r>
              <a:rPr lang="en-US" dirty="0"/>
              <a:t> can either be 2 or –2.  In Quantum Computing, a qubit can either be observed as being a 0 or 1 but that value is the combination of the probability of being 1 and the probability of being 0.</a:t>
            </a:r>
          </a:p>
          <a:p>
            <a:r>
              <a:rPr lang="en-US" b="1" dirty="0"/>
              <a:t>Entanglement</a:t>
            </a:r>
            <a:r>
              <a:rPr lang="en-US" dirty="0"/>
              <a:t>: A phenomenon in which the quantum states of two or more objects become correlated, meaning that the state of one object can affect the state of the other(s) even if the objects are separated by large distances</a:t>
            </a:r>
          </a:p>
          <a:p>
            <a:r>
              <a:rPr lang="en-US" b="1" dirty="0"/>
              <a:t>Interference</a:t>
            </a:r>
            <a:r>
              <a:rPr lang="en-US" dirty="0"/>
              <a:t>:   When subatomic particles interact with and influence themselves and other particles while in a probabilistic superposition state.</a:t>
            </a:r>
          </a:p>
        </p:txBody>
      </p:sp>
    </p:spTree>
    <p:extLst>
      <p:ext uri="{BB962C8B-B14F-4D97-AF65-F5344CB8AC3E}">
        <p14:creationId xmlns:p14="http://schemas.microsoft.com/office/powerpoint/2010/main" val="364130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B339945-B886-A355-8F72-8373DE9ABD50}"/>
              </a:ext>
            </a:extLst>
          </p:cNvPr>
          <p:cNvPicPr>
            <a:picLocks noChangeAspect="1"/>
          </p:cNvPicPr>
          <p:nvPr/>
        </p:nvPicPr>
        <p:blipFill>
          <a:blip r:embed="rId2"/>
          <a:stretch>
            <a:fillRect/>
          </a:stretch>
        </p:blipFill>
        <p:spPr>
          <a:xfrm>
            <a:off x="685800" y="1828800"/>
            <a:ext cx="7924800" cy="4457700"/>
          </a:xfrm>
          <a:prstGeom prst="rect">
            <a:avLst/>
          </a:prstGeom>
        </p:spPr>
      </p:pic>
      <p:sp>
        <p:nvSpPr>
          <p:cNvPr id="5" name="Title 4">
            <a:extLst>
              <a:ext uri="{FF2B5EF4-FFF2-40B4-BE49-F238E27FC236}">
                <a16:creationId xmlns:a16="http://schemas.microsoft.com/office/drawing/2014/main" id="{3A04082D-5ED4-04AC-6CF6-418C3F0364C2}"/>
              </a:ext>
            </a:extLst>
          </p:cNvPr>
          <p:cNvSpPr>
            <a:spLocks noGrp="1"/>
          </p:cNvSpPr>
          <p:nvPr>
            <p:ph type="title"/>
          </p:nvPr>
        </p:nvSpPr>
        <p:spPr/>
        <p:txBody>
          <a:bodyPr/>
          <a:lstStyle/>
          <a:p>
            <a:r>
              <a:rPr lang="en-US" dirty="0"/>
              <a:t>IBM’s Quantum Computer Roadmap</a:t>
            </a:r>
          </a:p>
        </p:txBody>
      </p:sp>
      <p:sp>
        <p:nvSpPr>
          <p:cNvPr id="7" name="TextBox 6">
            <a:extLst>
              <a:ext uri="{FF2B5EF4-FFF2-40B4-BE49-F238E27FC236}">
                <a16:creationId xmlns:a16="http://schemas.microsoft.com/office/drawing/2014/main" id="{C42D19A0-C7BC-42C1-7974-025610C96FB8}"/>
              </a:ext>
            </a:extLst>
          </p:cNvPr>
          <p:cNvSpPr txBox="1"/>
          <p:nvPr/>
        </p:nvSpPr>
        <p:spPr>
          <a:xfrm>
            <a:off x="5943600" y="6477000"/>
            <a:ext cx="3048000" cy="246221"/>
          </a:xfrm>
          <a:prstGeom prst="rect">
            <a:avLst/>
          </a:prstGeom>
          <a:noFill/>
        </p:spPr>
        <p:txBody>
          <a:bodyPr wrap="square">
            <a:spAutoFit/>
          </a:bodyPr>
          <a:lstStyle/>
          <a:p>
            <a:r>
              <a:rPr lang="en-US" sz="1000" dirty="0"/>
              <a:t>https://research.ibm.com/blog/ibm-quantum-roadmap</a:t>
            </a:r>
          </a:p>
        </p:txBody>
      </p:sp>
    </p:spTree>
    <p:extLst>
      <p:ext uri="{BB962C8B-B14F-4D97-AF65-F5344CB8AC3E}">
        <p14:creationId xmlns:p14="http://schemas.microsoft.com/office/powerpoint/2010/main" val="308707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67DE9-BCE9-02A8-FC98-3C9AD99809D1}"/>
              </a:ext>
            </a:extLst>
          </p:cNvPr>
          <p:cNvSpPr>
            <a:spLocks noGrp="1"/>
          </p:cNvSpPr>
          <p:nvPr>
            <p:ph type="title"/>
          </p:nvPr>
        </p:nvSpPr>
        <p:spPr/>
        <p:txBody>
          <a:bodyPr/>
          <a:lstStyle/>
          <a:p>
            <a:r>
              <a:rPr lang="en-US" dirty="0"/>
              <a:t>What Changes with Quantum Computing?</a:t>
            </a:r>
          </a:p>
        </p:txBody>
      </p:sp>
      <p:pic>
        <p:nvPicPr>
          <p:cNvPr id="5" name="Picture 4">
            <a:extLst>
              <a:ext uri="{FF2B5EF4-FFF2-40B4-BE49-F238E27FC236}">
                <a16:creationId xmlns:a16="http://schemas.microsoft.com/office/drawing/2014/main" id="{3FB39462-3763-3C7E-8E0C-7981DA59359F}"/>
              </a:ext>
            </a:extLst>
          </p:cNvPr>
          <p:cNvPicPr>
            <a:picLocks noChangeAspect="1"/>
          </p:cNvPicPr>
          <p:nvPr/>
        </p:nvPicPr>
        <p:blipFill>
          <a:blip r:embed="rId2"/>
          <a:stretch>
            <a:fillRect/>
          </a:stretch>
        </p:blipFill>
        <p:spPr>
          <a:xfrm>
            <a:off x="1600200" y="1828800"/>
            <a:ext cx="5105400" cy="3895512"/>
          </a:xfrm>
          <a:prstGeom prst="rect">
            <a:avLst/>
          </a:prstGeom>
        </p:spPr>
      </p:pic>
      <p:sp>
        <p:nvSpPr>
          <p:cNvPr id="6" name="TextBox 5">
            <a:extLst>
              <a:ext uri="{FF2B5EF4-FFF2-40B4-BE49-F238E27FC236}">
                <a16:creationId xmlns:a16="http://schemas.microsoft.com/office/drawing/2014/main" id="{F7964237-E263-274D-BCF3-D9424E0877F7}"/>
              </a:ext>
            </a:extLst>
          </p:cNvPr>
          <p:cNvSpPr txBox="1"/>
          <p:nvPr/>
        </p:nvSpPr>
        <p:spPr>
          <a:xfrm>
            <a:off x="1600200" y="5724178"/>
            <a:ext cx="5105400" cy="584775"/>
          </a:xfrm>
          <a:prstGeom prst="rect">
            <a:avLst/>
          </a:prstGeom>
          <a:noFill/>
        </p:spPr>
        <p:txBody>
          <a:bodyPr wrap="square" rtlCol="0">
            <a:spAutoFit/>
          </a:bodyPr>
          <a:lstStyle/>
          <a:p>
            <a:r>
              <a:rPr lang="en-US" sz="1600" dirty="0"/>
              <a:t>13 qubits hold the same amount of information as 8192 classical bits – or 1K Bytes of memory.</a:t>
            </a:r>
          </a:p>
        </p:txBody>
      </p:sp>
      <p:sp>
        <p:nvSpPr>
          <p:cNvPr id="8" name="TextBox 7">
            <a:extLst>
              <a:ext uri="{FF2B5EF4-FFF2-40B4-BE49-F238E27FC236}">
                <a16:creationId xmlns:a16="http://schemas.microsoft.com/office/drawing/2014/main" id="{E5A07720-A062-84B8-D2B8-1696763B9146}"/>
              </a:ext>
            </a:extLst>
          </p:cNvPr>
          <p:cNvSpPr txBox="1"/>
          <p:nvPr/>
        </p:nvSpPr>
        <p:spPr>
          <a:xfrm>
            <a:off x="4724400" y="6477000"/>
            <a:ext cx="4572000" cy="246221"/>
          </a:xfrm>
          <a:prstGeom prst="rect">
            <a:avLst/>
          </a:prstGeom>
          <a:noFill/>
        </p:spPr>
        <p:txBody>
          <a:bodyPr wrap="square">
            <a:spAutoFit/>
          </a:bodyPr>
          <a:lstStyle/>
          <a:p>
            <a:r>
              <a:rPr lang="en-US" sz="1000" dirty="0"/>
              <a:t>https://vincentlauzon.com/2018/03/21/quantum-computing-how-does-it-scale/</a:t>
            </a:r>
          </a:p>
        </p:txBody>
      </p:sp>
    </p:spTree>
    <p:extLst>
      <p:ext uri="{BB962C8B-B14F-4D97-AF65-F5344CB8AC3E}">
        <p14:creationId xmlns:p14="http://schemas.microsoft.com/office/powerpoint/2010/main" val="2281798059"/>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IT SWEN Template.potx" id="{6EED9486-EE71-4600-A3AF-C824A61BFAFC}" vid="{98C44F0D-5720-4865-B151-D537E056E8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RIT SWEN Template</Template>
  <TotalTime>2306</TotalTime>
  <Words>772</Words>
  <Application>Microsoft Office PowerPoint</Application>
  <PresentationFormat>On-screen Show (4:3)</PresentationFormat>
  <Paragraphs>58</Paragraphs>
  <Slides>15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Calibri</vt:lpstr>
      <vt:lpstr>Calibri Light</vt:lpstr>
      <vt:lpstr>Retrospect</vt:lpstr>
      <vt:lpstr>Software Architecture and Quantum Computing</vt:lpstr>
      <vt:lpstr> What is Quantum Computing?</vt:lpstr>
      <vt:lpstr>Quantum Mechanics</vt:lpstr>
      <vt:lpstr>The very brief history of Quantum Computing</vt:lpstr>
      <vt:lpstr>The very brief history of Quantum Computing</vt:lpstr>
      <vt:lpstr>Birth of the Quantum Computer</vt:lpstr>
      <vt:lpstr>Quantum Computing Basics</vt:lpstr>
      <vt:lpstr>IBM’s Quantum Computer Roadmap</vt:lpstr>
      <vt:lpstr>What Changes with Quantum Computing?</vt:lpstr>
      <vt:lpstr>What Changes with Quantum Computing?</vt:lpstr>
      <vt:lpstr>Architectural Process</vt:lpstr>
      <vt:lpstr>What New Problems Exist?</vt:lpstr>
      <vt:lpstr>More Problems</vt:lpstr>
      <vt:lpstr>Patterns for Quantum Computing</vt:lpstr>
      <vt:lpstr>What is the path to integrate Classic and Quantum Computing?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Architecture Quiz</dc:title>
  <dc:creator>William Stumbo</dc:creator>
  <cp:lastModifiedBy>William Stumbo</cp:lastModifiedBy>
  <cp:revision>17</cp:revision>
  <dcterms:created xsi:type="dcterms:W3CDTF">2020-09-06T01:49:01Z</dcterms:created>
  <dcterms:modified xsi:type="dcterms:W3CDTF">2023-04-19T03:19:58Z</dcterms:modified>
</cp:coreProperties>
</file>